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handoutMasterIdLst>
    <p:handoutMasterId r:id="rId20"/>
  </p:handoutMasterIdLst>
  <p:sldIdLst>
    <p:sldId id="256" r:id="rId2"/>
    <p:sldId id="263" r:id="rId3"/>
    <p:sldId id="279" r:id="rId4"/>
    <p:sldId id="273" r:id="rId5"/>
    <p:sldId id="257" r:id="rId6"/>
    <p:sldId id="274" r:id="rId7"/>
    <p:sldId id="275" r:id="rId8"/>
    <p:sldId id="258" r:id="rId9"/>
    <p:sldId id="259" r:id="rId10"/>
    <p:sldId id="261" r:id="rId11"/>
    <p:sldId id="267" r:id="rId12"/>
    <p:sldId id="264" r:id="rId13"/>
    <p:sldId id="272" r:id="rId14"/>
    <p:sldId id="280" r:id="rId15"/>
    <p:sldId id="281" r:id="rId16"/>
    <p:sldId id="282" r:id="rId17"/>
    <p:sldId id="283" r:id="rId18"/>
    <p:sldId id="271" r:id="rId1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ECFF"/>
    <a:srgbClr val="4B3219"/>
    <a:srgbClr val="996633"/>
    <a:srgbClr val="663300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81" autoAdjust="0"/>
    <p:restoredTop sz="94660"/>
  </p:normalViewPr>
  <p:slideViewPr>
    <p:cSldViewPr>
      <p:cViewPr>
        <p:scale>
          <a:sx n="70" d="100"/>
          <a:sy n="70" d="100"/>
        </p:scale>
        <p:origin x="-97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5DEDB85-BEAD-4662-A3F1-72ECCB465F9F}" type="datetimeFigureOut">
              <a:rPr lang="pl-PL"/>
              <a:pPr>
                <a:defRPr/>
              </a:pPr>
              <a:t>2011-04-06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1068318-3673-4A3F-AEF7-35B1AAF10A1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4749B-B278-4F08-9C99-437E19B7DEA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A67DD-9300-4A9C-BCCA-CF5893A271F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642CC-9AB1-489A-B325-2AA510B4389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71F21-F95D-4F5C-A2B9-6B8ACC3CEE6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84E6A-5E85-49FA-A844-E93324F8AA3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342F-7AB0-4EE6-A899-43FFA3D9496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19925-3448-4966-92CF-F856566F71C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9238F-FE72-4D5E-AE25-C4F6D5000B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88F74-1BB2-414A-99EF-C3DDCC9A11A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9590A-2E15-450C-B1E3-EF30246E1D5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5996-65FD-4508-AB1A-AD47CD685DE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8731D82-E42D-4334-85B5-7AF2D604401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projektsystemowy.lubuskie.pl/" TargetMode="External"/><Relationship Id="rId4" Type="http://schemas.openxmlformats.org/officeDocument/2006/relationships/hyperlink" Target="http://www.lubuskie.pl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Documents and Settings\D.Potrubacz\Pulpit\Rysune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285875"/>
            <a:ext cx="8358187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9"/>
          <p:cNvSpPr>
            <a:spLocks noChangeArrowheads="1"/>
          </p:cNvSpPr>
          <p:nvPr/>
        </p:nvSpPr>
        <p:spPr bwMode="auto">
          <a:xfrm>
            <a:off x="500063" y="5357813"/>
            <a:ext cx="5857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>
                <a:latin typeface="Sansation" pitchFamily="2" charset="-18"/>
              </a:rPr>
              <a:t>Urząd Marszałkowski Województwa Lubuskiego</a:t>
            </a:r>
          </a:p>
          <a:p>
            <a:pPr algn="ctr"/>
            <a:r>
              <a:rPr lang="pl-PL" sz="1800">
                <a:latin typeface="Sansation" pitchFamily="2" charset="-18"/>
              </a:rPr>
              <a:t>w Zielonej Górze </a:t>
            </a:r>
          </a:p>
          <a:p>
            <a:pPr algn="ctr"/>
            <a:r>
              <a:rPr lang="pl-PL" sz="1800">
                <a:latin typeface="Sansation" pitchFamily="2" charset="-18"/>
              </a:rPr>
              <a:t>Departament Infrastruktury Społecznej</a:t>
            </a:r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571500" y="2857500"/>
            <a:ext cx="79295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800" b="1" dirty="0">
                <a:latin typeface="Sansation" pitchFamily="2" charset="-18"/>
              </a:rPr>
              <a:t>Przedsięwzięcia samorządu województwa</a:t>
            </a:r>
          </a:p>
          <a:p>
            <a:pPr algn="ctr"/>
            <a:r>
              <a:rPr lang="pl-PL" sz="2800" b="1" dirty="0">
                <a:latin typeface="Sansation" pitchFamily="2" charset="-18"/>
              </a:rPr>
              <a:t>lubuskiego w ramach obchodów</a:t>
            </a:r>
          </a:p>
          <a:p>
            <a:pPr algn="ctr"/>
            <a:r>
              <a:rPr lang="pl-PL" sz="2800" b="1" dirty="0">
                <a:latin typeface="Sansation" pitchFamily="2" charset="-18"/>
              </a:rPr>
              <a:t>Europejskiego Roku Wolontariatu</a:t>
            </a:r>
          </a:p>
        </p:txBody>
      </p:sp>
      <p:pic>
        <p:nvPicPr>
          <p:cNvPr id="2053" name="Picture 8"/>
          <p:cNvPicPr>
            <a:picLocks noChangeAspect="1" noChangeArrowheads="1"/>
          </p:cNvPicPr>
          <p:nvPr/>
        </p:nvPicPr>
        <p:blipFill>
          <a:blip r:embed="rId3" cstate="print"/>
          <a:srcRect t="36743" r="6400"/>
          <a:stretch>
            <a:fillRect/>
          </a:stretch>
        </p:blipFill>
        <p:spPr bwMode="auto">
          <a:xfrm>
            <a:off x="357188" y="214313"/>
            <a:ext cx="83581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Obraz 6" descr="logo - tworzymy lubuski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0"/>
            <a:ext cx="27289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71563" y="928688"/>
            <a:ext cx="43291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pl-PL" sz="2800" b="1">
                <a:solidFill>
                  <a:srgbClr val="2D69AA"/>
                </a:solidFill>
                <a:latin typeface="Sansation" pitchFamily="2" charset="-18"/>
              </a:rPr>
              <a:t>Wolontariat wart zachodu</a:t>
            </a:r>
            <a:endParaRPr lang="pl-PL" sz="2800"/>
          </a:p>
        </p:txBody>
      </p:sp>
      <p:pic>
        <p:nvPicPr>
          <p:cNvPr id="2056" name="Obraz 8" descr="logo%20wolontariat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72250" y="5357813"/>
            <a:ext cx="1781175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pole tekstowe 9"/>
          <p:cNvSpPr txBox="1">
            <a:spLocks noChangeArrowheads="1"/>
          </p:cNvSpPr>
          <p:nvPr/>
        </p:nvSpPr>
        <p:spPr bwMode="auto">
          <a:xfrm>
            <a:off x="1785938" y="4916488"/>
            <a:ext cx="342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 b="1">
                <a:latin typeface="Sansation" pitchFamily="2" charset="-18"/>
              </a:rPr>
              <a:t>Zielona Góra – 4 kwietnia 2011 r.</a:t>
            </a:r>
            <a:endParaRPr lang="pl-PL" b="1">
              <a:latin typeface="Sansation" pitchFamily="2" charset="-1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ChangeArrowheads="1"/>
          </p:cNvSpPr>
          <p:nvPr/>
        </p:nvSpPr>
        <p:spPr bwMode="auto">
          <a:xfrm>
            <a:off x="357188" y="1571625"/>
            <a:ext cx="8786812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pl-PL" sz="2000" b="1">
                <a:latin typeface="Verdana" pitchFamily="34" charset="0"/>
                <a:ea typeface="Calibri" pitchFamily="34" charset="0"/>
                <a:cs typeface="Arial" charset="0"/>
              </a:rPr>
              <a:t>Uczestnicy szkolenia będą mieli okazję zapoznać się m.in.</a:t>
            </a:r>
            <a:br>
              <a:rPr lang="pl-PL" sz="2000" b="1">
                <a:latin typeface="Verdana" pitchFamily="34" charset="0"/>
                <a:ea typeface="Calibri" pitchFamily="34" charset="0"/>
                <a:cs typeface="Arial" charset="0"/>
              </a:rPr>
            </a:br>
            <a:r>
              <a:rPr lang="pl-PL" sz="2000" b="1">
                <a:latin typeface="Verdana" pitchFamily="34" charset="0"/>
                <a:ea typeface="Calibri" pitchFamily="34" charset="0"/>
                <a:cs typeface="Arial" charset="0"/>
              </a:rPr>
              <a:t>z następującymi zagadnieniami:</a:t>
            </a:r>
          </a:p>
          <a:p>
            <a:pPr eaLnBrk="0" hangingPunct="0"/>
            <a:endParaRPr lang="pl-PL" sz="1000">
              <a:latin typeface="Verdana" pitchFamily="34" charset="0"/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Definicja wolontariatu – kto może być wolontariuszem (wiek, umiejętności);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pPr>
              <a:buFontTx/>
              <a:buChar char="-"/>
            </a:pPr>
            <a:r>
              <a:rPr lang="pl-PL" sz="1600">
                <a:ea typeface="Calibri" pitchFamily="34" charset="0"/>
                <a:cs typeface="Arial" charset="0"/>
              </a:rPr>
              <a:t> Motywacja i motywowanie wolontariuszy (tworzenie indywidualnego programu  </a:t>
            </a:r>
          </a:p>
          <a:p>
            <a:r>
              <a:rPr lang="pl-PL" sz="1600">
                <a:ea typeface="Calibri" pitchFamily="34" charset="0"/>
                <a:cs typeface="Arial" charset="0"/>
              </a:rPr>
              <a:t>  woluntarystycznego, wzajemny kontrakt oczekiwań);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Rekrutacja wolontariuszy – jak pozyskać wolontariusza;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Gdzie i do jakich czynności można angażować wolontariuszy.;</a:t>
            </a:r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Rozwiązywanie sytuacji problemowych – utrzymanie wolontariuszy w organizacji;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Wolontariat a społeczna praca członków – różnice;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Zasady współpracy z wolontariuszem;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Ubezpieczenie wolontariuszy: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Wolontariat a realizacja zadań publicznych:</a:t>
            </a:r>
          </a:p>
          <a:p>
            <a:endParaRPr lang="pl-PL" sz="900">
              <a:ea typeface="Calibri" pitchFamily="34" charset="0"/>
              <a:cs typeface="Arial" charset="0"/>
            </a:endParaRPr>
          </a:p>
          <a:p>
            <a:r>
              <a:rPr lang="pl-PL" sz="1600">
                <a:ea typeface="Calibri" pitchFamily="34" charset="0"/>
                <a:cs typeface="Arial" charset="0"/>
              </a:rPr>
              <a:t>- Inne formy wolontariatu - Wolontariat zagraniczny i pracowniczy.</a:t>
            </a:r>
          </a:p>
        </p:txBody>
      </p:sp>
      <p:grpSp>
        <p:nvGrpSpPr>
          <p:cNvPr id="11267" name="Grupa 9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1269" name="Obraz 10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0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5" name="Łącznik prosty 14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268" name="Obraz 10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upa 9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2299" name="Obraz 10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0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3" name="Łącznik prosty 12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291" name="Obraz 9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1000125" y="1565275"/>
            <a:ext cx="7929563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8164513" algn="l"/>
              </a:tabLst>
            </a:pPr>
            <a:r>
              <a:rPr lang="pl-PL" sz="2000" b="1">
                <a:cs typeface="Arial" charset="0"/>
              </a:rPr>
              <a:t>ogłoszenie konkursu plastycznego dla dzieci ze świetlic socjoterapeutycznych i środowiskowych pod hasłem</a:t>
            </a:r>
          </a:p>
          <a:p>
            <a:pPr>
              <a:tabLst>
                <a:tab pos="8164513" algn="l"/>
              </a:tabLst>
            </a:pPr>
            <a:r>
              <a:rPr lang="pl-PL" sz="2000" b="1">
                <a:cs typeface="Arial" charset="0"/>
              </a:rPr>
              <a:t>„Ja też chcę pomagać!”</a:t>
            </a:r>
          </a:p>
          <a:p>
            <a:pPr>
              <a:tabLst>
                <a:tab pos="8164513" algn="l"/>
              </a:tabLst>
            </a:pPr>
            <a:endParaRPr lang="pl-PL" sz="1100"/>
          </a:p>
        </p:txBody>
      </p:sp>
      <p:sp>
        <p:nvSpPr>
          <p:cNvPr id="14" name="Prostokąt zaokrąglony 13"/>
          <p:cNvSpPr/>
          <p:nvPr/>
        </p:nvSpPr>
        <p:spPr>
          <a:xfrm>
            <a:off x="500063" y="1701800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5" name="Prostokąt zaokrąglony 14"/>
          <p:cNvSpPr/>
          <p:nvPr/>
        </p:nvSpPr>
        <p:spPr>
          <a:xfrm>
            <a:off x="500063" y="284480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500063" y="432276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1000125" y="2773363"/>
            <a:ext cx="7072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Konkurs przeznaczony jest dla :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000125" y="3201988"/>
            <a:ext cx="750093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świetlic socjoterapeutycznych i środowiskowych, jednostek samorządu terytorialnego oraz organizacji pozarządowych prowadzących świetlice, działających na terenie województwa.</a:t>
            </a:r>
          </a:p>
        </p:txBody>
      </p:sp>
      <p:sp>
        <p:nvSpPr>
          <p:cNvPr id="12298" name="Rectangle 9"/>
          <p:cNvSpPr>
            <a:spLocks noChangeArrowheads="1"/>
          </p:cNvSpPr>
          <p:nvPr/>
        </p:nvSpPr>
        <p:spPr bwMode="auto">
          <a:xfrm>
            <a:off x="1000125" y="4227513"/>
            <a:ext cx="7500938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Konkurs adresowany jest do uczniów:</a:t>
            </a:r>
          </a:p>
          <a:p>
            <a:endParaRPr lang="pl-PL" sz="1200"/>
          </a:p>
          <a:p>
            <a:pPr>
              <a:buFontTx/>
              <a:buChar char="-"/>
            </a:pPr>
            <a:r>
              <a:rPr lang="pl-PL" sz="1800"/>
              <a:t> klas I – III szkół podstawowych</a:t>
            </a:r>
          </a:p>
          <a:p>
            <a:pPr>
              <a:buFontTx/>
              <a:buChar char="-"/>
            </a:pPr>
            <a:r>
              <a:rPr lang="pl-PL" sz="1800"/>
              <a:t> klas IV – VI szkół podstawowych</a:t>
            </a:r>
          </a:p>
          <a:p>
            <a:pPr>
              <a:buFontTx/>
              <a:buChar char="-"/>
            </a:pPr>
            <a:endParaRPr lang="pl-PL" sz="180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upa 5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3325" name="Obraz 8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6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1" name="Łącznik prosty 10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315" name="Obraz 6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857250" y="2143125"/>
            <a:ext cx="7072313" cy="287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Pobudzanie aktywności społecznej wśród dzieci poprzez szerzenie idei bezinteresownej pracy na rzecz innych.</a:t>
            </a:r>
          </a:p>
          <a:p>
            <a:endParaRPr lang="pl-PL" sz="1100"/>
          </a:p>
          <a:p>
            <a:r>
              <a:rPr lang="pl-PL" sz="1800"/>
              <a:t>Uwrażliwienie na potrzeby innych.</a:t>
            </a:r>
          </a:p>
          <a:p>
            <a:endParaRPr lang="pl-PL" sz="1100"/>
          </a:p>
          <a:p>
            <a:r>
              <a:rPr lang="pl-PL" sz="1800"/>
              <a:t>Upowszechnianie idei wolontariatu. </a:t>
            </a:r>
          </a:p>
          <a:p>
            <a:endParaRPr lang="pl-PL" sz="1100"/>
          </a:p>
          <a:p>
            <a:r>
              <a:rPr lang="pl-PL" sz="1800"/>
              <a:t>Rozwijanie wyobraźni i wrażliwości.</a:t>
            </a:r>
          </a:p>
          <a:p>
            <a:endParaRPr lang="pl-PL" sz="1100"/>
          </a:p>
          <a:p>
            <a:r>
              <a:rPr lang="pl-PL" sz="1800"/>
              <a:t>Rozwijanie i doskonalenie własnych talentów.</a:t>
            </a:r>
          </a:p>
          <a:p>
            <a:endParaRPr lang="pl-PL" sz="1100"/>
          </a:p>
          <a:p>
            <a:r>
              <a:rPr lang="pl-PL" sz="1800"/>
              <a:t>Inspirowanie dzieci i młodzieży do twórczości artystycznej.</a:t>
            </a:r>
          </a:p>
        </p:txBody>
      </p:sp>
      <p:sp>
        <p:nvSpPr>
          <p:cNvPr id="13317" name="pole tekstowe 8"/>
          <p:cNvSpPr txBox="1">
            <a:spLocks noChangeArrowheads="1"/>
          </p:cNvSpPr>
          <p:nvPr/>
        </p:nvSpPr>
        <p:spPr bwMode="auto">
          <a:xfrm>
            <a:off x="338138" y="1457325"/>
            <a:ext cx="6357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/>
              <a:t>Celami konkursu są: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436563" y="221456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rostokąt zaokrąglony 11"/>
          <p:cNvSpPr/>
          <p:nvPr/>
        </p:nvSpPr>
        <p:spPr>
          <a:xfrm>
            <a:off x="428625" y="2928938"/>
            <a:ext cx="214313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rostokąt zaokrąglony 12"/>
          <p:cNvSpPr/>
          <p:nvPr/>
        </p:nvSpPr>
        <p:spPr>
          <a:xfrm>
            <a:off x="428625" y="3390900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4" name="Prostokąt zaokrąglony 13"/>
          <p:cNvSpPr/>
          <p:nvPr/>
        </p:nvSpPr>
        <p:spPr>
          <a:xfrm>
            <a:off x="412750" y="3841750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5" name="Prostokąt zaokrąglony 14"/>
          <p:cNvSpPr/>
          <p:nvPr/>
        </p:nvSpPr>
        <p:spPr>
          <a:xfrm>
            <a:off x="412750" y="4286250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406400" y="4714875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8" name="Prostokąt zaokrąglony 17"/>
          <p:cNvSpPr/>
          <p:nvPr/>
        </p:nvSpPr>
        <p:spPr>
          <a:xfrm>
            <a:off x="357188" y="5143500"/>
            <a:ext cx="5929312" cy="1143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27000" dist="127000" dir="3000000" sx="101000" sy="1010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pl-PL" sz="2000" dirty="0"/>
              <a:t>Wszystkie działania podjęte w ramach obchodów, poza działaniami z projektu 7.1.3, realizowane są</a:t>
            </a:r>
          </a:p>
          <a:p>
            <a:pPr algn="just">
              <a:defRPr/>
            </a:pPr>
            <a:r>
              <a:rPr lang="pl-PL" sz="2000" dirty="0"/>
              <a:t>ze środków własnych Województwa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ChangeArrowheads="1"/>
          </p:cNvSpPr>
          <p:nvPr/>
        </p:nvSpPr>
        <p:spPr bwMode="auto">
          <a:xfrm>
            <a:off x="857250" y="1857375"/>
            <a:ext cx="800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/>
              <a:t>Działania zaplanowane w projekcie systemowym 7.1.3 pn. "Podnoszenie kwalifikacji kadr pomocy i integracji społecznej</a:t>
            </a:r>
          </a:p>
          <a:p>
            <a:r>
              <a:rPr lang="pl-PL" sz="2000" b="1"/>
              <a:t>w województwie lubuskim”</a:t>
            </a:r>
            <a:r>
              <a:rPr lang="pl-PL" sz="2000" b="1">
                <a:latin typeface="Verdana" pitchFamily="34" charset="0"/>
                <a:cs typeface="Times New Roman" pitchFamily="18" charset="0"/>
              </a:rPr>
              <a:t> </a:t>
            </a:r>
            <a:r>
              <a:rPr lang="pl-PL" sz="2000">
                <a:latin typeface="Verdana" pitchFamily="34" charset="0"/>
                <a:cs typeface="Times New Roman" pitchFamily="18" charset="0"/>
              </a:rPr>
              <a:t>            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571500" y="1949450"/>
            <a:ext cx="214313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1000125" y="3252788"/>
            <a:ext cx="214313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Prostokąt zaokrąglony 10"/>
          <p:cNvSpPr/>
          <p:nvPr/>
        </p:nvSpPr>
        <p:spPr>
          <a:xfrm>
            <a:off x="1000125" y="4110038"/>
            <a:ext cx="214313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14342" name="Grupa 11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4346" name="Obraz 12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7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5" name="Łącznik prosty 14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343" name="Obraz 11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1500188" y="3143250"/>
            <a:ext cx="7072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/>
              <a:t>Kampania społeczna promująca ideę wolontariatu</a:t>
            </a:r>
          </a:p>
          <a:p>
            <a:r>
              <a:rPr lang="pl-PL" sz="2000"/>
              <a:t>w województwie lubuskim</a:t>
            </a:r>
            <a:endParaRPr lang="pl-PL" sz="200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1500188" y="4006850"/>
            <a:ext cx="7072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/>
              <a:t>Cykl szkoleń z zakresu wolontariatu dla instytucji pomocy i integracji społecznej</a:t>
            </a:r>
            <a:endParaRPr lang="pl-PL" sz="2000"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ChangeArrowheads="1"/>
          </p:cNvSpPr>
          <p:nvPr/>
        </p:nvSpPr>
        <p:spPr bwMode="auto">
          <a:xfrm>
            <a:off x="857250" y="1428750"/>
            <a:ext cx="8001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/>
              <a:t>Kampania społeczna promująca ideę wolontariatu</a:t>
            </a:r>
            <a:br>
              <a:rPr lang="pl-PL" sz="2000" b="1"/>
            </a:br>
            <a:r>
              <a:rPr lang="pl-PL" sz="2000" b="1"/>
              <a:t>w województwie lubuskim w ramach projektu „Podnoszenie kwalifikacji kadr pomocy i integracji społecznej w województwie lubuskim”</a:t>
            </a:r>
          </a:p>
          <a:p>
            <a:r>
              <a:rPr lang="pl-PL" sz="1800">
                <a:latin typeface="Verdana" pitchFamily="34" charset="0"/>
                <a:cs typeface="Times New Roman" pitchFamily="18" charset="0"/>
              </a:rPr>
              <a:t>W ramach akcji zaplanowano:</a:t>
            </a:r>
            <a:endParaRPr lang="pl-PL" sz="200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452438" y="1500188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452438" y="307181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Prostokąt zaokrąglony 10"/>
          <p:cNvSpPr/>
          <p:nvPr/>
        </p:nvSpPr>
        <p:spPr>
          <a:xfrm>
            <a:off x="452438" y="402272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15366" name="Grupa 11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5376" name="Obraz 12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77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5" name="Łącznik prosty 14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367" name="Obraz 11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5607050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857250" y="3005138"/>
            <a:ext cx="8072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1800" spc="30" dirty="0"/>
              <a:t>konkurs pod hasłem "Wolontariat łączy pokolenia" – skierowany do uczniów szkół gimnazjalnych oraz organizacji pozarządowych z terenu województwa lubuskiego;</a:t>
            </a:r>
            <a:endParaRPr lang="pl-PL" sz="1800" spc="3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857250" y="3925888"/>
            <a:ext cx="800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1800" spc="30" dirty="0"/>
              <a:t>spotkania – „pogadanki" z zakresu wolontariatu z uczniami szkół gimnazjalnych oraz organizacji pozarządowych z terenu województwa lubuskiego, </a:t>
            </a:r>
            <a:endParaRPr lang="pl-PL" sz="1800" spc="3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5370" name="Rectangle 9"/>
          <p:cNvSpPr>
            <a:spLocks noChangeArrowheads="1"/>
          </p:cNvSpPr>
          <p:nvPr/>
        </p:nvSpPr>
        <p:spPr bwMode="auto">
          <a:xfrm>
            <a:off x="857250" y="4806950"/>
            <a:ext cx="6958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poradnictwo skierowane do organizacji pozarządowych,</a:t>
            </a:r>
            <a:endParaRPr lang="pl-PL" sz="180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5371" name="Rectangle 9"/>
          <p:cNvSpPr>
            <a:spLocks noChangeArrowheads="1"/>
          </p:cNvSpPr>
          <p:nvPr/>
        </p:nvSpPr>
        <p:spPr bwMode="auto">
          <a:xfrm>
            <a:off x="857250" y="5162550"/>
            <a:ext cx="7572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nagranie filmu/reportażu mającego na celu promocję wolontariatu</a:t>
            </a:r>
          </a:p>
          <a:p>
            <a:r>
              <a:rPr lang="pl-PL" sz="1800"/>
              <a:t>w województwie lubuskim,</a:t>
            </a:r>
            <a:endParaRPr lang="pl-PL" sz="180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5372" name="Rectangle 9"/>
          <p:cNvSpPr>
            <a:spLocks noChangeArrowheads="1"/>
          </p:cNvSpPr>
          <p:nvPr/>
        </p:nvSpPr>
        <p:spPr bwMode="auto">
          <a:xfrm>
            <a:off x="857250" y="5822950"/>
            <a:ext cx="70723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konferencję podsumowująca - 5 grudnia 2011 roku</a:t>
            </a:r>
          </a:p>
          <a:p>
            <a:r>
              <a:rPr lang="pl-PL" sz="1800"/>
              <a:t>pod hasłem "Wolontariat Wart Zachodu" </a:t>
            </a:r>
            <a:endParaRPr lang="pl-PL" sz="180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452438" y="491172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2" name="Prostokąt zaokrąglony 21"/>
          <p:cNvSpPr/>
          <p:nvPr/>
        </p:nvSpPr>
        <p:spPr>
          <a:xfrm>
            <a:off x="452438" y="527526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3" name="Prostokąt zaokrąglony 22"/>
          <p:cNvSpPr/>
          <p:nvPr/>
        </p:nvSpPr>
        <p:spPr>
          <a:xfrm>
            <a:off x="452438" y="592931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ChangeArrowheads="1"/>
          </p:cNvSpPr>
          <p:nvPr/>
        </p:nvSpPr>
        <p:spPr bwMode="auto">
          <a:xfrm>
            <a:off x="938213" y="1857375"/>
            <a:ext cx="79200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/>
              <a:t>Cykl szkoleń z zakresu wolontariatu dla instytucji pomocy</a:t>
            </a:r>
          </a:p>
          <a:p>
            <a:pPr algn="just"/>
            <a:r>
              <a:rPr lang="pl-PL" sz="2000" b="1"/>
              <a:t>i integracji społecznej</a:t>
            </a:r>
            <a:endParaRPr lang="pl-PL" sz="2000" b="1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614363" y="1946275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16388" name="Grupa 11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6394" name="Obraz 12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5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5" name="Łącznik prosty 14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389" name="Obraz 11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Rectangle 9"/>
          <p:cNvSpPr>
            <a:spLocks noChangeArrowheads="1"/>
          </p:cNvSpPr>
          <p:nvPr/>
        </p:nvSpPr>
        <p:spPr bwMode="auto">
          <a:xfrm>
            <a:off x="1054100" y="4740275"/>
            <a:ext cx="7072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/>
              <a:t>Cykl audycji i reportaży radiowych wraz z konkursami</a:t>
            </a:r>
          </a:p>
        </p:txBody>
      </p:sp>
      <p:sp>
        <p:nvSpPr>
          <p:cNvPr id="16" name="Prostokąt zaokrąglony 15"/>
          <p:cNvSpPr/>
          <p:nvPr/>
        </p:nvSpPr>
        <p:spPr>
          <a:xfrm>
            <a:off x="614363" y="2984500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392" name="Prostokąt 3"/>
          <p:cNvSpPr>
            <a:spLocks noChangeArrowheads="1"/>
          </p:cNvSpPr>
          <p:nvPr/>
        </p:nvSpPr>
        <p:spPr bwMode="auto">
          <a:xfrm>
            <a:off x="995363" y="2901950"/>
            <a:ext cx="786288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/>
              <a:t>Podpisanie porozumienia z pierwszą Wolontariuszką</a:t>
            </a:r>
            <a:br>
              <a:rPr lang="pl-PL" sz="2000" b="1"/>
            </a:br>
            <a:r>
              <a:rPr lang="pl-PL" sz="2000" b="1"/>
              <a:t>w Urzędzie Marszałkowskim w ramach Wolontariatu Pracowniczego, które jest odpowiedzią na apel dyrektora Departamentu Pożytku Publicznego Ministerstwa Pracy</a:t>
            </a:r>
            <a:br>
              <a:rPr lang="pl-PL" sz="2000" b="1"/>
            </a:br>
            <a:r>
              <a:rPr lang="pl-PL" sz="2000" b="1"/>
              <a:t>i Polityki Społecznej</a:t>
            </a:r>
            <a:endParaRPr lang="pl-PL" sz="2000" b="1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614363" y="4833938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ChangeArrowheads="1"/>
          </p:cNvSpPr>
          <p:nvPr/>
        </p:nvSpPr>
        <p:spPr bwMode="auto">
          <a:xfrm>
            <a:off x="857250" y="1428750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 dirty="0" smtClean="0"/>
              <a:t>Ogłosiliśmy </a:t>
            </a:r>
            <a:r>
              <a:rPr lang="pl-PL" sz="2000" b="1" dirty="0"/>
              <a:t>nabór ofert na realizację zadania pn. Akcja związana z promocją i wspieraniem idei wolontariatu w województwie lubuskim:</a:t>
            </a:r>
            <a:endParaRPr lang="pl-PL" sz="200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500063" y="1571625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Prostokąt zaokrąglony 10"/>
          <p:cNvSpPr/>
          <p:nvPr/>
        </p:nvSpPr>
        <p:spPr>
          <a:xfrm>
            <a:off x="500063" y="3043238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17413" name="Grupa 11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7420" name="Obraz 12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21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5" name="Łącznik prosty 14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414" name="Obraz 11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5607050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9"/>
          <p:cNvSpPr>
            <a:spLocks noChangeArrowheads="1"/>
          </p:cNvSpPr>
          <p:nvPr/>
        </p:nvSpPr>
        <p:spPr bwMode="auto">
          <a:xfrm>
            <a:off x="890588" y="2925763"/>
            <a:ext cx="800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/>
              <a:t>zapraszamy szczególnie organizacje pozarządowe do składania ofert </a:t>
            </a:r>
          </a:p>
          <a:p>
            <a:endParaRPr lang="pl-PL" sz="180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857250" y="3657600"/>
            <a:ext cx="6958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1800" spc="30" dirty="0"/>
              <a:t>nabór ofert będzie trwał do 29 kwietnia 2011r.</a:t>
            </a:r>
            <a:endParaRPr lang="pl-PL" sz="1800" dirty="0"/>
          </a:p>
        </p:txBody>
      </p:sp>
      <p:sp>
        <p:nvSpPr>
          <p:cNvPr id="14348" name="Rectangle 9"/>
          <p:cNvSpPr>
            <a:spLocks noChangeArrowheads="1"/>
          </p:cNvSpPr>
          <p:nvPr/>
        </p:nvSpPr>
        <p:spPr bwMode="auto">
          <a:xfrm>
            <a:off x="830263" y="4359275"/>
            <a:ext cx="7072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1800" dirty="0"/>
              <a:t>szczegóły zamieszczone są na stronie </a:t>
            </a:r>
            <a:r>
              <a:rPr lang="pl-PL" sz="1800" dirty="0">
                <a:hlinkClick r:id="rId4"/>
              </a:rPr>
              <a:t>www.lubuskie.pl</a:t>
            </a:r>
            <a:r>
              <a:rPr lang="pl-PL" sz="1800" dirty="0"/>
              <a:t> oraz </a:t>
            </a:r>
            <a:r>
              <a:rPr lang="pl-PL" sz="1800" dirty="0">
                <a:hlinkClick r:id="rId5"/>
              </a:rPr>
              <a:t>www.projektsystemowy.lubuskie.pl</a:t>
            </a:r>
            <a:endParaRPr lang="pl-PL" sz="1800" spc="3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500063" y="375761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3" name="Prostokąt zaokrąglony 22"/>
          <p:cNvSpPr/>
          <p:nvPr/>
        </p:nvSpPr>
        <p:spPr>
          <a:xfrm>
            <a:off x="484188" y="446881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/>
        </p:nvSpPr>
        <p:spPr>
          <a:xfrm>
            <a:off x="785813" y="1785938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785813" y="371475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Prostokąt zaokrąglony 10"/>
          <p:cNvSpPr/>
          <p:nvPr/>
        </p:nvSpPr>
        <p:spPr>
          <a:xfrm>
            <a:off x="785813" y="414337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18437" name="Grupa 11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8443" name="Obraz 12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4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5" name="Łącznik prosty 14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38" name="Obraz 11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1143000" y="1714500"/>
            <a:ext cx="789305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 b="1" dirty="0" smtClean="0"/>
              <a:t>Biorąc pod uwagę wszystkie przedstawione działania Województwo </a:t>
            </a:r>
            <a:r>
              <a:rPr lang="pl-PL" sz="1800" b="1" dirty="0"/>
              <a:t>L</a:t>
            </a:r>
            <a:r>
              <a:rPr lang="pl-PL" sz="1800" b="1" dirty="0" smtClean="0"/>
              <a:t>ubuskie ma na celu:</a:t>
            </a:r>
            <a:endParaRPr lang="pl-PL" sz="1800" dirty="0"/>
          </a:p>
          <a:p>
            <a:endParaRPr lang="pl-PL" sz="1100" dirty="0"/>
          </a:p>
          <a:p>
            <a:r>
              <a:rPr lang="pl-PL" sz="1800" dirty="0"/>
              <a:t>zainicjowanie partnerskich inicjatyw przez szkoły i organizacje pozarządowe, których tematem przewodnim będzie aktywizacja osób starszych; </a:t>
            </a:r>
          </a:p>
          <a:p>
            <a:endParaRPr lang="pl-PL" sz="1100" dirty="0"/>
          </a:p>
          <a:p>
            <a:r>
              <a:rPr lang="pl-PL" sz="1800" dirty="0"/>
              <a:t>upowszechnienie idei wolontariatu;</a:t>
            </a:r>
          </a:p>
          <a:p>
            <a:endParaRPr lang="pl-PL" sz="1100" dirty="0"/>
          </a:p>
          <a:p>
            <a:r>
              <a:rPr lang="pl-PL" sz="1800" dirty="0"/>
              <a:t>uświadomienie społeczeństwu znaczenia wolontariatu;</a:t>
            </a:r>
          </a:p>
          <a:p>
            <a:endParaRPr lang="pl-PL" sz="1100" dirty="0"/>
          </a:p>
          <a:p>
            <a:r>
              <a:rPr lang="pl-PL" sz="1800" dirty="0"/>
              <a:t>zaangażowanie uczniów szkół gimnazjalnych w działalność </a:t>
            </a:r>
            <a:r>
              <a:rPr lang="pl-PL" sz="1800" dirty="0" err="1"/>
              <a:t>wolonatariacką</a:t>
            </a:r>
            <a:r>
              <a:rPr lang="pl-PL" sz="1800" dirty="0"/>
              <a:t>.</a:t>
            </a:r>
            <a:endParaRPr lang="pl-PL" sz="180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785813" y="228600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8" name="Prostokąt zaokrąglony 17"/>
          <p:cNvSpPr/>
          <p:nvPr/>
        </p:nvSpPr>
        <p:spPr>
          <a:xfrm>
            <a:off x="785813" y="328612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0" name="Prostokąt zaokrąglony 19"/>
          <p:cNvSpPr/>
          <p:nvPr/>
        </p:nvSpPr>
        <p:spPr>
          <a:xfrm>
            <a:off x="714375" y="4786313"/>
            <a:ext cx="5500688" cy="142875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27000" dist="127000" dir="3000000" sx="101000" sy="1010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l-PL" sz="2000" dirty="0"/>
              <a:t>Wszystkie inicjatywy podjęte w ramach projektu systemowego są realizowane ze środków  Unii Europejskiej w ramach  Europejskiego Funduszu Społecznego.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C:\Documents and Settings\D.Potrubacz\Pulpit\Rysune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285875"/>
            <a:ext cx="8358187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pole tekstowe 7"/>
          <p:cNvSpPr txBox="1">
            <a:spLocks noChangeArrowheads="1"/>
          </p:cNvSpPr>
          <p:nvPr/>
        </p:nvSpPr>
        <p:spPr bwMode="auto">
          <a:xfrm>
            <a:off x="2643188" y="3857625"/>
            <a:ext cx="3714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latin typeface="Verdana" pitchFamily="34" charset="0"/>
              </a:rPr>
              <a:t>Dziękuję za uwagę</a:t>
            </a:r>
          </a:p>
        </p:txBody>
      </p:sp>
      <p:sp>
        <p:nvSpPr>
          <p:cNvPr id="19460" name="pole tekstowe 8"/>
          <p:cNvSpPr txBox="1">
            <a:spLocks noChangeArrowheads="1"/>
          </p:cNvSpPr>
          <p:nvPr/>
        </p:nvSpPr>
        <p:spPr bwMode="auto">
          <a:xfrm>
            <a:off x="357188" y="5630863"/>
            <a:ext cx="8143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600">
                <a:solidFill>
                  <a:srgbClr val="0070C0"/>
                </a:solidFill>
              </a:rPr>
              <a:t>www.lubuskie.pl</a:t>
            </a:r>
          </a:p>
          <a:p>
            <a:pPr algn="ctr"/>
            <a:r>
              <a:rPr lang="pl-PL" sz="1600">
                <a:solidFill>
                  <a:srgbClr val="0070C0"/>
                </a:solidFill>
              </a:rPr>
              <a:t>www.polityka-spoleczna.lubuskie.pl</a:t>
            </a:r>
          </a:p>
        </p:txBody>
      </p:sp>
      <p:pic>
        <p:nvPicPr>
          <p:cNvPr id="19461" name="Picture 8"/>
          <p:cNvPicPr>
            <a:picLocks noChangeAspect="1" noChangeArrowheads="1"/>
          </p:cNvPicPr>
          <p:nvPr/>
        </p:nvPicPr>
        <p:blipFill>
          <a:blip r:embed="rId3" cstate="print"/>
          <a:srcRect t="36743" r="6400"/>
          <a:stretch>
            <a:fillRect/>
          </a:stretch>
        </p:blipFill>
        <p:spPr bwMode="auto">
          <a:xfrm>
            <a:off x="357188" y="214313"/>
            <a:ext cx="83581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Obraz 8" descr="logo - tworzymy lubuski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0"/>
            <a:ext cx="27289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071563" y="928688"/>
            <a:ext cx="43291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pl-PL" sz="2800" b="1">
                <a:solidFill>
                  <a:srgbClr val="2D69AA"/>
                </a:solidFill>
                <a:latin typeface="Sansation" pitchFamily="2" charset="-18"/>
              </a:rPr>
              <a:t>Wolontariat wart zachodu</a:t>
            </a:r>
            <a:endParaRPr lang="pl-PL" sz="2800"/>
          </a:p>
        </p:txBody>
      </p:sp>
      <p:pic>
        <p:nvPicPr>
          <p:cNvPr id="19464" name="Obraz 7" descr="logo%20wolontariat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51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upa 10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3080" name="Obraz 11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1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 dirty="0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 dirty="0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 dirty="0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 dirty="0"/>
            </a:p>
          </p:txBody>
        </p:sp>
        <p:cxnSp>
          <p:nvCxnSpPr>
            <p:cNvPr id="14" name="Łącznik prosty 13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Prostokąt 16"/>
          <p:cNvSpPr>
            <a:spLocks noChangeArrowheads="1"/>
          </p:cNvSpPr>
          <p:nvPr/>
        </p:nvSpPr>
        <p:spPr bwMode="auto">
          <a:xfrm>
            <a:off x="857250" y="1428750"/>
            <a:ext cx="7786688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dirty="0" smtClean="0"/>
              <a:t>      Samorząd </a:t>
            </a:r>
            <a:r>
              <a:rPr lang="pl-PL" sz="1800" dirty="0"/>
              <a:t>województwa lubuskiego od samego początku swojego istnienia dużą rolę przywiązuje do roli i funkcjonowania społeczeństwa </a:t>
            </a:r>
            <a:r>
              <a:rPr lang="pl-PL" sz="1800" dirty="0" smtClean="0"/>
              <a:t>obywatelskiego</a:t>
            </a:r>
            <a:r>
              <a:rPr lang="pl-PL" sz="1800" dirty="0"/>
              <a:t> </a:t>
            </a:r>
            <a:r>
              <a:rPr lang="pl-PL" sz="1800" dirty="0" smtClean="0"/>
              <a:t>w którym bardzo ważną rolę odgrywają organizację pozarządowe. </a:t>
            </a:r>
            <a:endParaRPr lang="pl-PL" sz="1800" dirty="0"/>
          </a:p>
          <a:p>
            <a:endParaRPr lang="pl-PL" sz="1800" dirty="0"/>
          </a:p>
          <a:p>
            <a:pPr algn="just"/>
            <a:r>
              <a:rPr lang="pl-PL" sz="1800" dirty="0" smtClean="0"/>
              <a:t>     Pomimo </a:t>
            </a:r>
            <a:r>
              <a:rPr lang="pl-PL" sz="1800" dirty="0"/>
              <a:t>stale rosnącej popularności  wolontariatu wciąż trudno dostępne są dane, które  w sposób kompleksowy i wyczerpujący przedstawiałyby jego oblicze w naszym województwie.</a:t>
            </a:r>
            <a:endParaRPr lang="pl-PL" sz="1800" b="1" dirty="0"/>
          </a:p>
          <a:p>
            <a:endParaRPr lang="pl-PL" sz="1800" dirty="0"/>
          </a:p>
          <a:p>
            <a:pPr algn="just"/>
            <a:r>
              <a:rPr lang="pl-PL" sz="1800" dirty="0" smtClean="0"/>
              <a:t>    W </a:t>
            </a:r>
            <a:r>
              <a:rPr lang="pl-PL" sz="1800" dirty="0"/>
              <a:t>związku z ogłoszeniem przez ONZ roku 2001 Międzynarodowym Rokiem Wolontariatu ówczesny Departament Polityki Społecznej przeprowadził </a:t>
            </a:r>
            <a:r>
              <a:rPr lang="pl-PL" sz="1800" dirty="0" smtClean="0"/>
              <a:t>diagnozę </a:t>
            </a:r>
            <a:r>
              <a:rPr lang="pl-PL" sz="1800" dirty="0"/>
              <a:t>i badania ankietowe na temat wolontariatu w </a:t>
            </a:r>
            <a:r>
              <a:rPr lang="pl-PL" sz="1800" dirty="0" smtClean="0"/>
              <a:t>lubuskim. </a:t>
            </a:r>
            <a:r>
              <a:rPr lang="pl-PL" sz="1800" dirty="0"/>
              <a:t>Uzyskane dane były niezbędne dla tworzenia warunków współpracy Województwa </a:t>
            </a:r>
            <a:r>
              <a:rPr lang="pl-PL" sz="1800" dirty="0" smtClean="0"/>
              <a:t>z organizacjami pozarządowymi oraz  wolontariatem.</a:t>
            </a:r>
            <a:endParaRPr lang="pl-PL" sz="1800" dirty="0"/>
          </a:p>
          <a:p>
            <a:endParaRPr lang="pl-PL" sz="1800" dirty="0"/>
          </a:p>
          <a:p>
            <a:endParaRPr lang="pl-PL" sz="1800" dirty="0"/>
          </a:p>
        </p:txBody>
      </p:sp>
      <p:pic>
        <p:nvPicPr>
          <p:cNvPr id="3076" name="Obraz 6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5638" y="5607050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zaokrąglony 7"/>
          <p:cNvSpPr/>
          <p:nvPr/>
        </p:nvSpPr>
        <p:spPr>
          <a:xfrm>
            <a:off x="428625" y="1516063"/>
            <a:ext cx="214313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" name="Prostokąt zaokrąglony 8"/>
          <p:cNvSpPr/>
          <p:nvPr/>
        </p:nvSpPr>
        <p:spPr>
          <a:xfrm>
            <a:off x="428625" y="2896276"/>
            <a:ext cx="214313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428625" y="3982126"/>
            <a:ext cx="214313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a 10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4107" name="Obraz 11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8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4" name="Łącznik prosty 13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99" name="Prostokąt 16"/>
          <p:cNvSpPr>
            <a:spLocks noChangeArrowheads="1"/>
          </p:cNvSpPr>
          <p:nvPr/>
        </p:nvSpPr>
        <p:spPr bwMode="auto">
          <a:xfrm>
            <a:off x="714375" y="1285875"/>
            <a:ext cx="8286750" cy="38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600" dirty="0" smtClean="0"/>
              <a:t>      Dostępne </a:t>
            </a:r>
            <a:r>
              <a:rPr lang="pl-PL" sz="1600" dirty="0"/>
              <a:t>badania stowarzyszenia </a:t>
            </a:r>
            <a:r>
              <a:rPr lang="pl-PL" sz="1600" b="1" dirty="0"/>
              <a:t>Klon/Jawor</a:t>
            </a:r>
            <a:r>
              <a:rPr lang="pl-PL" sz="1600" dirty="0"/>
              <a:t> przeprowadzone w 2008 </a:t>
            </a:r>
            <a:r>
              <a:rPr lang="pl-PL" sz="1600" dirty="0" smtClean="0"/>
              <a:t>r. na </a:t>
            </a:r>
            <a:r>
              <a:rPr lang="pl-PL" sz="1600" dirty="0"/>
              <a:t>temat wolontariatu nie pozwoliły na jednoznaczne określenie ilości i stopnia zaangażowania wolontariuszy w naszym województwie. </a:t>
            </a:r>
          </a:p>
          <a:p>
            <a:endParaRPr lang="pl-PL" sz="1100" dirty="0"/>
          </a:p>
          <a:p>
            <a:pPr algn="just"/>
            <a:r>
              <a:rPr lang="pl-PL" sz="1600" dirty="0" smtClean="0"/>
              <a:t>       W </a:t>
            </a:r>
            <a:r>
              <a:rPr lang="pl-PL" sz="1600" dirty="0"/>
              <a:t>skali kraju spada zaangażowanie obywateli w działalność społeczną. </a:t>
            </a:r>
            <a:r>
              <a:rPr lang="pl-PL" sz="1600" dirty="0" smtClean="0"/>
              <a:t>Liczba </a:t>
            </a:r>
            <a:r>
              <a:rPr lang="pl-PL" sz="1600" dirty="0"/>
              <a:t>wolontariuszy wśród dorosłych Polaków </a:t>
            </a:r>
            <a:r>
              <a:rPr lang="pl-PL" sz="1600" b="1" dirty="0"/>
              <a:t>zmniejszyła się </a:t>
            </a:r>
            <a:r>
              <a:rPr lang="pl-PL" sz="1600" dirty="0"/>
              <a:t>z 21,9% w 2006 r. do 12,9% w 2009 r.</a:t>
            </a:r>
          </a:p>
          <a:p>
            <a:pPr algn="just"/>
            <a:endParaRPr lang="pl-PL" sz="1100" dirty="0"/>
          </a:p>
          <a:p>
            <a:pPr algn="just"/>
            <a:r>
              <a:rPr lang="pl-PL" sz="1600" dirty="0" smtClean="0"/>
              <a:t>      We </a:t>
            </a:r>
            <a:r>
              <a:rPr lang="pl-PL" sz="1600" dirty="0"/>
              <a:t>wrześniu 2009 roku zarejestrowanych było w Polsce 64,5 tys. stowarzyszeń i 10,1 tys. fundacji, wśród których 25% deklarowało współpracę z wolontariuszami. W organizacjach tych wolontariusze stanowili 50% osób</a:t>
            </a:r>
            <a:r>
              <a:rPr lang="pl-PL" sz="1800" dirty="0"/>
              <a:t>.</a:t>
            </a:r>
          </a:p>
          <a:p>
            <a:endParaRPr lang="pl-PL" sz="1100" dirty="0"/>
          </a:p>
          <a:p>
            <a:r>
              <a:rPr lang="pl-PL" sz="1600" dirty="0" smtClean="0"/>
              <a:t>       Usługi </a:t>
            </a:r>
            <a:r>
              <a:rPr lang="pl-PL" sz="1600" dirty="0"/>
              <a:t>socjalne; pomoc społeczna jest celem działania 22,4% organizacji.</a:t>
            </a:r>
          </a:p>
          <a:p>
            <a:endParaRPr lang="pl-PL" sz="1100" dirty="0"/>
          </a:p>
          <a:p>
            <a:r>
              <a:rPr lang="pl-PL" sz="1600" dirty="0" smtClean="0"/>
              <a:t>       Pod </a:t>
            </a:r>
            <a:r>
              <a:rPr lang="pl-PL" sz="1600" dirty="0"/>
              <a:t>względem liczby stowarzyszeń i fundacji, </a:t>
            </a:r>
            <a:r>
              <a:rPr lang="pl-PL" sz="1600" b="1" dirty="0"/>
              <a:t>lubuskie </a:t>
            </a:r>
            <a:r>
              <a:rPr lang="pl-PL" sz="1600" dirty="0"/>
              <a:t>plasuje się jednak dopiero na 13 miejscu.</a:t>
            </a:r>
          </a:p>
        </p:txBody>
      </p:sp>
      <p:pic>
        <p:nvPicPr>
          <p:cNvPr id="4100" name="Obraz 6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5643563"/>
            <a:ext cx="1781175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rostokąt zaokrąglony 8"/>
          <p:cNvSpPr/>
          <p:nvPr/>
        </p:nvSpPr>
        <p:spPr>
          <a:xfrm>
            <a:off x="357188" y="1374775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357188" y="228600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Prostokąt zaokrąglony 10"/>
          <p:cNvSpPr/>
          <p:nvPr/>
        </p:nvSpPr>
        <p:spPr>
          <a:xfrm>
            <a:off x="357188" y="450056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rostokąt zaokrąglony 11"/>
          <p:cNvSpPr/>
          <p:nvPr/>
        </p:nvSpPr>
        <p:spPr>
          <a:xfrm>
            <a:off x="357188" y="4071938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rostokąt zaokrąglony 12"/>
          <p:cNvSpPr/>
          <p:nvPr/>
        </p:nvSpPr>
        <p:spPr>
          <a:xfrm>
            <a:off x="357188" y="314325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8" name="Prostokąt zaokrąglony 17"/>
          <p:cNvSpPr/>
          <p:nvPr/>
        </p:nvSpPr>
        <p:spPr>
          <a:xfrm>
            <a:off x="357188" y="5143500"/>
            <a:ext cx="6215062" cy="121443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27000" dist="127000" dir="3000000" sx="101000" sy="1010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l-PL" sz="1800" b="1" dirty="0"/>
              <a:t>Obserwatorium Integracji Społecznej aktualnie będzie prowadziło w ramach prac Departamentu własne badania</a:t>
            </a:r>
          </a:p>
          <a:p>
            <a:pPr>
              <a:defRPr/>
            </a:pPr>
            <a:r>
              <a:rPr lang="pl-PL" sz="1800" b="1" dirty="0"/>
              <a:t>na temat form i aktywności wolontariatu w województwie lubuskim.  W grudniu br. będą one ukończone.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7325" y="1857375"/>
            <a:ext cx="232092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3" name="Grupa 10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5126" name="Obraz 11" descr="logo - tworzymy lubuskie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4" name="Łącznik prosty 13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00" name="pole tekstowe 11"/>
          <p:cNvSpPr txBox="1">
            <a:spLocks noChangeArrowheads="1"/>
          </p:cNvSpPr>
          <p:nvPr/>
        </p:nvSpPr>
        <p:spPr bwMode="auto">
          <a:xfrm>
            <a:off x="571500" y="1428750"/>
            <a:ext cx="5000625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      Wyniki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własnych badań z 2001 r. oraz inne dostępne dane zostały wykorzystane</a:t>
            </a:r>
            <a:br>
              <a:rPr lang="pl-PL" sz="2000" dirty="0">
                <a:latin typeface="Arial" pitchFamily="34" charset="0"/>
                <a:cs typeface="Arial" pitchFamily="34" charset="0"/>
              </a:rPr>
            </a:br>
            <a:r>
              <a:rPr lang="pl-PL" sz="2000" dirty="0">
                <a:latin typeface="Arial" pitchFamily="34" charset="0"/>
                <a:cs typeface="Arial" pitchFamily="34" charset="0"/>
              </a:rPr>
              <a:t>w pracach nad tworzeniem podstawowego dokumentu regulującego politykę społeczną Województwa Lubuskiego, jakim jest </a:t>
            </a:r>
            <a:r>
              <a:rPr lang="pl-PL" sz="2000" b="1" spc="30" dirty="0">
                <a:latin typeface="Arial" pitchFamily="34" charset="0"/>
                <a:cs typeface="Arial" pitchFamily="34" charset="0"/>
              </a:rPr>
              <a:t>„Strategia Polityki Społecznej województwa lubuskiego na lata 2005–2013” 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uchwalona Uchwałą nr XXXIX/212/2005 Sejmiku Województwa Lubuskiego z dnia 25 kwietnia 2005 roku</a:t>
            </a:r>
          </a:p>
          <a:p>
            <a:pPr algn="ctr">
              <a:defRPr/>
            </a:pPr>
            <a:endParaRPr lang="pl-PL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5" name="Obraz 7" descr="logo%20wolontaria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63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9"/>
          <p:cNvSpPr>
            <a:spLocks noChangeArrowheads="1"/>
          </p:cNvSpPr>
          <p:nvPr/>
        </p:nvSpPr>
        <p:spPr bwMode="auto">
          <a:xfrm>
            <a:off x="428625" y="1785938"/>
            <a:ext cx="87153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sz="2000" dirty="0" smtClean="0"/>
              <a:t>     Rola </a:t>
            </a:r>
            <a:r>
              <a:rPr lang="pl-PL" sz="2000" dirty="0"/>
              <a:t>i znaczenie wolontariatu dla polityki społecznej województwa wyrażone bezpośrednio w Strategii uwzględniono w szczególności w celu operacyjnym:</a:t>
            </a:r>
          </a:p>
          <a:p>
            <a:pPr>
              <a:defRPr/>
            </a:pPr>
            <a:endParaRPr lang="pl-PL" sz="2000" dirty="0"/>
          </a:p>
          <a:p>
            <a:pPr>
              <a:defRPr/>
            </a:pPr>
            <a:r>
              <a:rPr lang="pl-PL" sz="2000" b="1" dirty="0"/>
              <a:t>      Wspieranie rozwoju społeczeństwa obywatelskiego (Karta IV-2)</a:t>
            </a:r>
            <a:endParaRPr lang="pl-PL" sz="2000" dirty="0"/>
          </a:p>
          <a:p>
            <a:pPr>
              <a:defRPr/>
            </a:pPr>
            <a:endParaRPr lang="pl-PL" sz="2000" dirty="0">
              <a:latin typeface="Verdana" pitchFamily="34" charset="0"/>
            </a:endParaRPr>
          </a:p>
          <a:p>
            <a:pPr>
              <a:defRPr/>
            </a:pPr>
            <a:r>
              <a:rPr lang="pl-PL" sz="2000" dirty="0"/>
              <a:t>      w ramach którego za najważniejsze przedsięwzięcie uznano </a:t>
            </a:r>
          </a:p>
          <a:p>
            <a:pPr>
              <a:defRPr/>
            </a:pPr>
            <a:endParaRPr lang="pl-PL" sz="2000" b="1" dirty="0"/>
          </a:p>
          <a:p>
            <a:pPr>
              <a:defRPr/>
            </a:pPr>
            <a:r>
              <a:rPr lang="pl-PL" sz="2000" b="1" dirty="0"/>
              <a:t>      </a:t>
            </a:r>
            <a:r>
              <a:rPr lang="pl-PL" sz="2000" b="1" spc="40" dirty="0"/>
              <a:t>Promowanie idei społeczeństwa obywatelskiego i wolontariatu.</a:t>
            </a:r>
          </a:p>
          <a:p>
            <a:pPr>
              <a:defRPr/>
            </a:pPr>
            <a:endParaRPr lang="pl-PL" sz="2000" dirty="0"/>
          </a:p>
          <a:p>
            <a:pPr>
              <a:defRPr/>
            </a:pPr>
            <a:r>
              <a:rPr lang="pl-PL" sz="2000" b="1" dirty="0"/>
              <a:t>	</a:t>
            </a:r>
            <a:endParaRPr lang="pl-PL" sz="2000" dirty="0"/>
          </a:p>
          <a:p>
            <a:pPr>
              <a:defRPr/>
            </a:pPr>
            <a:endParaRPr lang="pl-PL" sz="2000" dirty="0">
              <a:latin typeface="Verdana" pitchFamily="34" charset="0"/>
            </a:endParaRPr>
          </a:p>
        </p:txBody>
      </p:sp>
      <p:sp>
        <p:nvSpPr>
          <p:cNvPr id="11" name="Prostokąt zaokrąglony 10"/>
          <p:cNvSpPr/>
          <p:nvPr/>
        </p:nvSpPr>
        <p:spPr>
          <a:xfrm>
            <a:off x="500063" y="3109913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6148" name="Grupa 13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6151" name="Obraz 14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2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7" name="Łącznik prosty 16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149" name="Obraz 9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Prostokąt zaokrąglony 13"/>
          <p:cNvSpPr/>
          <p:nvPr/>
        </p:nvSpPr>
        <p:spPr>
          <a:xfrm>
            <a:off x="500063" y="432435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ChangeArrowheads="1"/>
          </p:cNvSpPr>
          <p:nvPr/>
        </p:nvSpPr>
        <p:spPr bwMode="auto">
          <a:xfrm>
            <a:off x="1143000" y="1928813"/>
            <a:ext cx="7358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/>
              <a:t>Głównymi celami Europejskiego Roku Wolontariatu są: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500063" y="2000250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7172" name="Grupa 13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7179" name="Obraz 14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0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7" name="Łącznik prosty 16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3" name="Obraz 9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Prostokąt zaokrąglony 13"/>
          <p:cNvSpPr/>
          <p:nvPr/>
        </p:nvSpPr>
        <p:spPr>
          <a:xfrm>
            <a:off x="723900" y="2795588"/>
            <a:ext cx="214313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1143000" y="2720975"/>
            <a:ext cx="78581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 b="1"/>
              <a:t>zmniejszenie barier dla wolontariatu w UE;</a:t>
            </a:r>
          </a:p>
          <a:p>
            <a:endParaRPr lang="pl-PL" sz="1100" b="1"/>
          </a:p>
          <a:p>
            <a:r>
              <a:rPr lang="pl-PL" sz="1800" b="1"/>
              <a:t>mobilizacja organizacji wolontariuszy i poprawa jakości wolontariatu;</a:t>
            </a:r>
          </a:p>
          <a:p>
            <a:endParaRPr lang="pl-PL" sz="1100" b="1"/>
          </a:p>
          <a:p>
            <a:r>
              <a:rPr lang="pl-PL" sz="1800" b="1"/>
              <a:t>wynagradzanie i uznawanie działań wolontariackich;</a:t>
            </a:r>
          </a:p>
          <a:p>
            <a:endParaRPr lang="pl-PL" sz="1100" b="1"/>
          </a:p>
          <a:p>
            <a:r>
              <a:rPr lang="pl-PL" sz="1800" b="1"/>
              <a:t>szerzenie wiedzy o wartości i znaczeniu wolontariatu.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714375" y="3276600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5" name="Prostokąt zaokrąglony 14"/>
          <p:cNvSpPr/>
          <p:nvPr/>
        </p:nvSpPr>
        <p:spPr>
          <a:xfrm>
            <a:off x="714375" y="4143375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714375" y="3714750"/>
            <a:ext cx="214313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9"/>
          <p:cNvSpPr>
            <a:spLocks noChangeArrowheads="1"/>
          </p:cNvSpPr>
          <p:nvPr/>
        </p:nvSpPr>
        <p:spPr bwMode="auto">
          <a:xfrm>
            <a:off x="785813" y="1912938"/>
            <a:ext cx="89296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pl-PL" sz="2000" b="1" dirty="0" smtClean="0"/>
              <a:t>     Obszary </a:t>
            </a:r>
            <a:r>
              <a:rPr lang="pl-PL" sz="2000" b="1" dirty="0"/>
              <a:t>priorytetowe wynikające z Krajowego Planu Działania </a:t>
            </a:r>
            <a:br>
              <a:rPr lang="pl-PL" sz="2000" b="1" dirty="0"/>
            </a:br>
            <a:r>
              <a:rPr lang="pl-PL" sz="2000" b="1" dirty="0"/>
              <a:t>dla Europejskiego Roku Wolontariatu 2011 w Polsce:</a:t>
            </a:r>
          </a:p>
          <a:p>
            <a:endParaRPr lang="pl-PL" sz="2000" b="1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428625" y="1984375"/>
            <a:ext cx="214313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8196" name="Grupa 13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8202" name="Obraz 14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3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7" name="Łącznik prosty 16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197" name="Obraz 9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1325" y="5464175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Prostokąt zaokrąglony 13"/>
          <p:cNvSpPr/>
          <p:nvPr/>
        </p:nvSpPr>
        <p:spPr>
          <a:xfrm>
            <a:off x="909638" y="300672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>
            <a:off x="1338263" y="2935288"/>
            <a:ext cx="72151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800" b="1"/>
              <a:t>promocja wartości wolontariatu i korzyści z niego płynących </a:t>
            </a:r>
          </a:p>
          <a:p>
            <a:r>
              <a:rPr lang="pl-PL" sz="1800" b="1"/>
              <a:t>– kreowanie mody na wolontariat;</a:t>
            </a:r>
          </a:p>
          <a:p>
            <a:endParaRPr lang="pl-PL" sz="1100" b="1"/>
          </a:p>
          <a:p>
            <a:r>
              <a:rPr lang="pl-PL" sz="1800" b="1"/>
              <a:t>wzmocnienie organizatorów wolontariatu;</a:t>
            </a:r>
          </a:p>
          <a:p>
            <a:endParaRPr lang="pl-PL" sz="1100" b="1"/>
          </a:p>
          <a:p>
            <a:r>
              <a:rPr lang="pl-PL" sz="1800" b="1"/>
              <a:t>wzmocnienie systemowego podejścia do wolontariatu.</a:t>
            </a:r>
          </a:p>
          <a:p>
            <a:endParaRPr lang="pl-PL" sz="1100" b="1"/>
          </a:p>
        </p:txBody>
      </p:sp>
      <p:sp>
        <p:nvSpPr>
          <p:cNvPr id="13" name="Prostokąt zaokrąglony 12"/>
          <p:cNvSpPr/>
          <p:nvPr/>
        </p:nvSpPr>
        <p:spPr>
          <a:xfrm>
            <a:off x="909638" y="375920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909638" y="418782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ChangeArrowheads="1"/>
          </p:cNvSpPr>
          <p:nvPr/>
        </p:nvSpPr>
        <p:spPr bwMode="auto">
          <a:xfrm>
            <a:off x="357188" y="1390650"/>
            <a:ext cx="835818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tabLst>
                <a:tab pos="8164513" algn="l"/>
              </a:tabLst>
            </a:pPr>
            <a:r>
              <a:rPr lang="pl-PL" sz="2000" dirty="0" smtClean="0">
                <a:cs typeface="Arial" charset="0"/>
              </a:rPr>
              <a:t>     Samorząd </a:t>
            </a:r>
            <a:r>
              <a:rPr lang="pl-PL" sz="2000" dirty="0">
                <a:cs typeface="Arial" charset="0"/>
              </a:rPr>
              <a:t>województwa lubuskiego planuje </a:t>
            </a:r>
            <a:r>
              <a:rPr lang="pl-PL" sz="2000" dirty="0" smtClean="0">
                <a:cs typeface="Arial" charset="0"/>
              </a:rPr>
              <a:t>liczne działania w </a:t>
            </a:r>
            <a:r>
              <a:rPr lang="pl-PL" sz="2000" dirty="0">
                <a:cs typeface="Arial" charset="0"/>
              </a:rPr>
              <a:t>ramach obchodów Europejskiego Roku Wolontariatu – 2011 objętych </a:t>
            </a:r>
            <a:r>
              <a:rPr lang="pl-PL" sz="2000" dirty="0" smtClean="0">
                <a:cs typeface="Arial" charset="0"/>
              </a:rPr>
              <a:t>akcją </a:t>
            </a:r>
            <a:r>
              <a:rPr lang="pl-PL" sz="2000" dirty="0">
                <a:cs typeface="Arial" charset="0"/>
              </a:rPr>
              <a:t>promocyjną </a:t>
            </a:r>
            <a:r>
              <a:rPr lang="pl-PL" sz="2000" b="1" dirty="0">
                <a:cs typeface="Arial" charset="0"/>
              </a:rPr>
              <a:t>„Tworzymy lubuskie</a:t>
            </a:r>
            <a:r>
              <a:rPr lang="pl-PL" sz="2000" b="1">
                <a:cs typeface="Arial" charset="0"/>
              </a:rPr>
              <a:t>” </a:t>
            </a:r>
            <a:r>
              <a:rPr lang="pl-PL" sz="2000" smtClean="0">
                <a:cs typeface="Arial" charset="0"/>
              </a:rPr>
              <a:t>wśród </a:t>
            </a:r>
            <a:r>
              <a:rPr lang="pl-PL" sz="2000" dirty="0">
                <a:cs typeface="Arial" charset="0"/>
              </a:rPr>
              <a:t>których najważniejszymi są:</a:t>
            </a: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928688" y="2786063"/>
            <a:ext cx="7929562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8164513" algn="l"/>
              </a:tabLst>
              <a:defRPr/>
            </a:pPr>
            <a:r>
              <a:rPr lang="pl-PL" sz="1800" dirty="0" smtClean="0">
                <a:latin typeface="Arial" pitchFamily="34" charset="0"/>
                <a:cs typeface="Arial" pitchFamily="34" charset="0"/>
              </a:rPr>
              <a:t>   dzisiejsza </a:t>
            </a:r>
            <a:r>
              <a:rPr lang="pl-PL" sz="1800" dirty="0">
                <a:latin typeface="Arial" pitchFamily="34" charset="0"/>
                <a:cs typeface="Arial" pitchFamily="34" charset="0"/>
              </a:rPr>
              <a:t>konferencja inaugurująca lubuskie obchody Europejskiego Roku Wolontariatu pt. </a:t>
            </a:r>
            <a:r>
              <a:rPr lang="pl-PL" sz="1800" b="1" dirty="0">
                <a:latin typeface="Arial" pitchFamily="34" charset="0"/>
                <a:cs typeface="Arial" pitchFamily="34" charset="0"/>
              </a:rPr>
              <a:t>„Wolontariat wart zachodu”;</a:t>
            </a:r>
          </a:p>
          <a:p>
            <a:pPr>
              <a:tabLst>
                <a:tab pos="8164513" algn="l"/>
              </a:tabLst>
              <a:defRPr/>
            </a:pPr>
            <a:endParaRPr lang="pl-PL" sz="1100" b="1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8164513" algn="l"/>
              </a:tabLst>
              <a:defRPr/>
            </a:pPr>
            <a:r>
              <a:rPr lang="pl-PL" sz="1800" dirty="0" smtClean="0">
                <a:latin typeface="Arial" pitchFamily="34" charset="0"/>
                <a:cs typeface="Arial" pitchFamily="34" charset="0"/>
              </a:rPr>
              <a:t>   przeprowadzenie </a:t>
            </a:r>
            <a:r>
              <a:rPr lang="pl-PL" sz="1800" dirty="0">
                <a:latin typeface="Arial" pitchFamily="34" charset="0"/>
                <a:cs typeface="Arial" pitchFamily="34" charset="0"/>
              </a:rPr>
              <a:t>szkolenia dla przedstawicieli organizacji pozarządowych nt. </a:t>
            </a:r>
            <a:r>
              <a:rPr lang="pl-PL" sz="1800" b="1" dirty="0">
                <a:latin typeface="Arial" pitchFamily="34" charset="0"/>
                <a:cs typeface="Arial" pitchFamily="34" charset="0"/>
              </a:rPr>
              <a:t>„Sposoby pozyskiwania i utrzymania wolontariuszy w organizacji pozarządowej”;</a:t>
            </a:r>
          </a:p>
          <a:p>
            <a:pPr>
              <a:tabLst>
                <a:tab pos="8164513" algn="l"/>
              </a:tabLst>
              <a:defRPr/>
            </a:pPr>
            <a:endParaRPr lang="pl-PL" sz="1100" b="1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8164513" algn="l"/>
              </a:tabLst>
              <a:defRPr/>
            </a:pPr>
            <a:r>
              <a:rPr lang="pl-PL" sz="1800" dirty="0" smtClean="0">
                <a:latin typeface="Arial" pitchFamily="34" charset="0"/>
                <a:cs typeface="Arial" pitchFamily="34" charset="0"/>
              </a:rPr>
              <a:t>   ogłoszenie </a:t>
            </a:r>
            <a:r>
              <a:rPr lang="pl-PL" sz="1800" dirty="0">
                <a:latin typeface="Arial" pitchFamily="34" charset="0"/>
                <a:cs typeface="Arial" pitchFamily="34" charset="0"/>
              </a:rPr>
              <a:t>konkursu plastycznego dla dzieci ze świetlic </a:t>
            </a:r>
            <a:r>
              <a:rPr lang="pl-PL" sz="1800" spc="-40" dirty="0">
                <a:latin typeface="Arial" pitchFamily="34" charset="0"/>
                <a:cs typeface="Arial" pitchFamily="34" charset="0"/>
              </a:rPr>
              <a:t>socjoterapeutycznych i środowiskowych pod hasłem</a:t>
            </a:r>
            <a:r>
              <a:rPr lang="pl-PL" sz="1800" b="1" spc="-40" dirty="0">
                <a:latin typeface="Arial" pitchFamily="34" charset="0"/>
                <a:cs typeface="Arial" pitchFamily="34" charset="0"/>
              </a:rPr>
              <a:t> „Ja też chcę pomagać!”</a:t>
            </a:r>
          </a:p>
          <a:p>
            <a:pPr>
              <a:tabLst>
                <a:tab pos="8164513" algn="l"/>
              </a:tabLst>
              <a:defRPr/>
            </a:pPr>
            <a:endParaRPr lang="pl-PL" sz="1050" b="1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8164513" algn="l"/>
              </a:tabLst>
              <a:defRPr/>
            </a:pPr>
            <a:r>
              <a:rPr lang="pl-PL" sz="1800" dirty="0" smtClean="0">
                <a:latin typeface="Arial" pitchFamily="34" charset="0"/>
                <a:cs typeface="Arial" pitchFamily="34" charset="0"/>
              </a:rPr>
              <a:t>    działania </a:t>
            </a:r>
            <a:r>
              <a:rPr lang="pl-PL" sz="1800" dirty="0">
                <a:latin typeface="Arial" pitchFamily="34" charset="0"/>
                <a:cs typeface="Arial" pitchFamily="34" charset="0"/>
              </a:rPr>
              <a:t>zaplanowane w  projekcie systemowym 7.1.3 pn.</a:t>
            </a:r>
          </a:p>
          <a:p>
            <a:pPr>
              <a:tabLst>
                <a:tab pos="8164513" algn="l"/>
              </a:tabLst>
              <a:defRPr/>
            </a:pPr>
            <a:r>
              <a:rPr lang="pl-PL" sz="1800" b="1" dirty="0">
                <a:latin typeface="Arial" pitchFamily="34" charset="0"/>
                <a:cs typeface="Arial" pitchFamily="34" charset="0"/>
              </a:rPr>
              <a:t>„Podnoszenie kwalifikacji kadr pomocy i integracji</a:t>
            </a:r>
          </a:p>
          <a:p>
            <a:pPr>
              <a:tabLst>
                <a:tab pos="8164513" algn="l"/>
              </a:tabLst>
              <a:defRPr/>
            </a:pPr>
            <a:r>
              <a:rPr lang="pl-PL" sz="1800" b="1" dirty="0">
                <a:latin typeface="Arial" pitchFamily="34" charset="0"/>
                <a:cs typeface="Arial" pitchFamily="34" charset="0"/>
              </a:rPr>
              <a:t>społecznej w województwie lubuskim”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479425" y="2900363"/>
            <a:ext cx="214313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471488" y="3621088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7" name="Prostokąt zaokrąglony 16"/>
          <p:cNvSpPr/>
          <p:nvPr/>
        </p:nvSpPr>
        <p:spPr>
          <a:xfrm>
            <a:off x="446088" y="4583113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9223" name="Grupa 18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9226" name="Obraz 19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7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22" name="Łącznik prosty 21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224" name="Obraz 18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5638" y="5678488"/>
            <a:ext cx="1781175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Prostokąt zaokrąglony 19"/>
          <p:cNvSpPr/>
          <p:nvPr/>
        </p:nvSpPr>
        <p:spPr>
          <a:xfrm>
            <a:off x="427038" y="5286375"/>
            <a:ext cx="214312" cy="214313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ChangeArrowheads="1"/>
          </p:cNvSpPr>
          <p:nvPr/>
        </p:nvSpPr>
        <p:spPr bwMode="auto">
          <a:xfrm>
            <a:off x="1000125" y="1363663"/>
            <a:ext cx="792956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tabLst>
                <a:tab pos="8164513" algn="l"/>
              </a:tabLst>
            </a:pPr>
            <a:r>
              <a:rPr lang="pl-PL" sz="2000" b="1" dirty="0" smtClean="0">
                <a:cs typeface="Arial" charset="0"/>
              </a:rPr>
              <a:t>        Przeprowadzenie </a:t>
            </a:r>
            <a:r>
              <a:rPr lang="pl-PL" sz="2000" b="1" dirty="0">
                <a:cs typeface="Arial" charset="0"/>
              </a:rPr>
              <a:t>szkolenia dla organizacji pozarządowych</a:t>
            </a:r>
            <a:br>
              <a:rPr lang="pl-PL" sz="2000" b="1" dirty="0">
                <a:cs typeface="Arial" charset="0"/>
              </a:rPr>
            </a:br>
            <a:r>
              <a:rPr lang="pl-PL" sz="2000" b="1" dirty="0">
                <a:cs typeface="Arial" charset="0"/>
              </a:rPr>
              <a:t>nt. „Sposoby pozyskiwania i utrzymania wolontariuszy</a:t>
            </a:r>
            <a:br>
              <a:rPr lang="pl-PL" sz="2000" b="1" dirty="0">
                <a:cs typeface="Arial" charset="0"/>
              </a:rPr>
            </a:br>
            <a:r>
              <a:rPr lang="pl-PL" sz="2000" b="1" dirty="0">
                <a:cs typeface="Arial" charset="0"/>
              </a:rPr>
              <a:t>w organizacji pozarządowej”.</a:t>
            </a:r>
          </a:p>
          <a:p>
            <a:pPr algn="just">
              <a:tabLst>
                <a:tab pos="8164513" algn="l"/>
              </a:tabLst>
            </a:pPr>
            <a:endParaRPr lang="pl-PL" sz="2000" b="1" dirty="0">
              <a:cs typeface="Arial" charset="0"/>
            </a:endParaRPr>
          </a:p>
          <a:p>
            <a:pPr algn="just">
              <a:tabLst>
                <a:tab pos="8164513" algn="l"/>
              </a:tabLst>
            </a:pPr>
            <a:r>
              <a:rPr lang="pl-PL" sz="1800" dirty="0" smtClean="0">
                <a:cs typeface="Arial" charset="0"/>
              </a:rPr>
              <a:t>       Będzie </a:t>
            </a:r>
            <a:r>
              <a:rPr lang="pl-PL" sz="1800" dirty="0">
                <a:cs typeface="Arial" charset="0"/>
              </a:rPr>
              <a:t>to jednodniowe spotkanie, na które </a:t>
            </a:r>
            <a:r>
              <a:rPr lang="pl-PL" sz="1800" dirty="0" smtClean="0">
                <a:cs typeface="Arial" charset="0"/>
              </a:rPr>
              <a:t>zaproszeni  zostaną przedstawicieli </a:t>
            </a:r>
            <a:r>
              <a:rPr lang="pl-PL" sz="1800" dirty="0">
                <a:cs typeface="Arial" charset="0"/>
              </a:rPr>
              <a:t>trzeciego sektora z terenu województwa lubuskiego.</a:t>
            </a:r>
          </a:p>
          <a:p>
            <a:pPr algn="just">
              <a:tabLst>
                <a:tab pos="8164513" algn="l"/>
              </a:tabLst>
            </a:pPr>
            <a:endParaRPr lang="pl-PL" sz="1100" dirty="0">
              <a:cs typeface="Arial" charset="0"/>
            </a:endParaRPr>
          </a:p>
          <a:p>
            <a:pPr algn="just">
              <a:tabLst>
                <a:tab pos="8164513" algn="l"/>
              </a:tabLst>
            </a:pPr>
            <a:r>
              <a:rPr lang="pl-PL" sz="1800" dirty="0" smtClean="0">
                <a:cs typeface="Arial" charset="0"/>
              </a:rPr>
              <a:t>       Szkolenie </a:t>
            </a:r>
            <a:r>
              <a:rPr lang="pl-PL" sz="1800" dirty="0">
                <a:cs typeface="Arial" charset="0"/>
              </a:rPr>
              <a:t>przeprowadzone będzie przez </a:t>
            </a:r>
            <a:r>
              <a:rPr lang="pl-PL" sz="1800" b="1" dirty="0"/>
              <a:t>Artura Gluzińskiego</a:t>
            </a:r>
            <a:r>
              <a:rPr lang="pl-PL" sz="1800" dirty="0"/>
              <a:t>, specjalistę w zakresie współpracy administracji publicznej z organizacjami pozarządowymi.</a:t>
            </a:r>
          </a:p>
          <a:p>
            <a:pPr algn="just">
              <a:tabLst>
                <a:tab pos="8164513" algn="l"/>
              </a:tabLst>
            </a:pPr>
            <a:endParaRPr lang="pl-PL" sz="1100" dirty="0"/>
          </a:p>
          <a:p>
            <a:pPr algn="just">
              <a:tabLst>
                <a:tab pos="8164513" algn="l"/>
              </a:tabLst>
            </a:pPr>
            <a:r>
              <a:rPr lang="pl-PL" sz="1800" dirty="0" smtClean="0"/>
              <a:t>        Odbędzie </a:t>
            </a:r>
            <a:r>
              <a:rPr lang="pl-PL" sz="1800" dirty="0"/>
              <a:t>się ono w Sali Kolumnowej Urzędu Marszałkowskiego Województwa Lubuskiego w Zielonej Górze w dniu </a:t>
            </a:r>
            <a:r>
              <a:rPr lang="pl-PL" sz="1800" b="1" dirty="0"/>
              <a:t>28 kwietnia 2011 roku</a:t>
            </a:r>
            <a:r>
              <a:rPr lang="pl-PL" sz="1800" dirty="0"/>
              <a:t>.</a:t>
            </a:r>
            <a:endParaRPr lang="pl-PL" sz="1800" dirty="0">
              <a:cs typeface="Arial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500063" y="1500188"/>
            <a:ext cx="214312" cy="214312"/>
          </a:xfrm>
          <a:prstGeom prst="roundRect">
            <a:avLst/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10244" name="Grupa 23"/>
          <p:cNvGrpSpPr>
            <a:grpSpLocks/>
          </p:cNvGrpSpPr>
          <p:nvPr/>
        </p:nvGrpSpPr>
        <p:grpSpPr bwMode="auto">
          <a:xfrm>
            <a:off x="228600" y="142875"/>
            <a:ext cx="9031288" cy="1071563"/>
            <a:chOff x="228458" y="142876"/>
            <a:chExt cx="9031723" cy="1071546"/>
          </a:xfrm>
        </p:grpSpPr>
        <p:pic>
          <p:nvPicPr>
            <p:cNvPr id="10249" name="Obraz 15" descr="logo - tworzymy lubuskie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458" y="142876"/>
              <a:ext cx="2557592" cy="1071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0" name="Text Box 7"/>
            <p:cNvSpPr txBox="1">
              <a:spLocks noChangeArrowheads="1"/>
            </p:cNvSpPr>
            <p:nvPr/>
          </p:nvSpPr>
          <p:spPr bwMode="auto">
            <a:xfrm>
              <a:off x="4143372" y="357166"/>
              <a:ext cx="5116809" cy="44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Wolontariat</a:t>
              </a:r>
              <a:r>
                <a:rPr lang="pl-PL" sz="4000" b="1">
                  <a:solidFill>
                    <a:srgbClr val="2D69AA"/>
                  </a:solidFill>
                  <a:latin typeface="Sansation" pitchFamily="2" charset="-18"/>
                </a:rPr>
                <a:t> </a:t>
              </a:r>
              <a:r>
                <a:rPr lang="pl-PL" b="1">
                  <a:solidFill>
                    <a:srgbClr val="2D69AA"/>
                  </a:solidFill>
                  <a:latin typeface="Sansation" pitchFamily="2" charset="-18"/>
                </a:rPr>
                <a:t>wart zachodu</a:t>
              </a:r>
              <a:endParaRPr lang="pl-PL" sz="4000"/>
            </a:p>
          </p:txBody>
        </p:sp>
        <p:cxnSp>
          <p:nvCxnSpPr>
            <p:cNvPr id="19" name="Łącznik prosty 18"/>
            <p:cNvCxnSpPr/>
            <p:nvPr/>
          </p:nvCxnSpPr>
          <p:spPr>
            <a:xfrm>
              <a:off x="418967" y="1214422"/>
              <a:ext cx="8510998" cy="0"/>
            </a:xfrm>
            <a:prstGeom prst="line">
              <a:avLst/>
            </a:prstGeom>
            <a:ln>
              <a:solidFill>
                <a:srgbClr val="147C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45" name="Obraz 14" descr="logo%20wolontaria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7075" y="5607050"/>
            <a:ext cx="178117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Prostokąt zaokrąglony 15"/>
          <p:cNvSpPr/>
          <p:nvPr/>
        </p:nvSpPr>
        <p:spPr>
          <a:xfrm>
            <a:off x="500063" y="2703513"/>
            <a:ext cx="214312" cy="214312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7" name="Prostokąt zaokrąglony 16"/>
          <p:cNvSpPr/>
          <p:nvPr/>
        </p:nvSpPr>
        <p:spPr>
          <a:xfrm>
            <a:off x="500063" y="4391025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8" name="Prostokąt zaokrąglony 17"/>
          <p:cNvSpPr/>
          <p:nvPr/>
        </p:nvSpPr>
        <p:spPr>
          <a:xfrm>
            <a:off x="500063" y="3390900"/>
            <a:ext cx="214312" cy="214313"/>
          </a:xfrm>
          <a:prstGeom prst="roundRect">
            <a:avLst/>
          </a:prstGeom>
          <a:solidFill>
            <a:srgbClr val="AA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ja1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Prezentacja1</Template>
  <TotalTime>1766</TotalTime>
  <Words>896</Words>
  <Application>Microsoft Office PowerPoint</Application>
  <PresentationFormat>Pokaz na ekranie (4:3)</PresentationFormat>
  <Paragraphs>162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Prezentacja1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</vt:vector>
  </TitlesOfParts>
  <Company>Urząd Marszłkowski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Agnieszka Domalewska</dc:creator>
  <cp:lastModifiedBy>Adam Paszkowski</cp:lastModifiedBy>
  <cp:revision>266</cp:revision>
  <dcterms:created xsi:type="dcterms:W3CDTF">2009-05-27T06:19:37Z</dcterms:created>
  <dcterms:modified xsi:type="dcterms:W3CDTF">2011-04-06T06:51:15Z</dcterms:modified>
</cp:coreProperties>
</file>